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5" r:id="rId4"/>
    <p:sldId id="257" r:id="rId5"/>
    <p:sldId id="268" r:id="rId6"/>
    <p:sldId id="269" r:id="rId7"/>
    <p:sldId id="262" r:id="rId8"/>
    <p:sldId id="264" r:id="rId9"/>
    <p:sldId id="259" r:id="rId10"/>
    <p:sldId id="261"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84" y="-96"/>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41137" y="-274275"/>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3" name="Oval 12"/>
          <p:cNvSpPr/>
          <p:nvPr userDrawn="1"/>
        </p:nvSpPr>
        <p:spPr>
          <a:xfrm>
            <a:off x="10503462" y="4288584"/>
            <a:ext cx="908123" cy="776835"/>
          </a:xfrm>
          <a:prstGeom prst="ellipse">
            <a:avLst/>
          </a:prstGeom>
          <a:solidFill>
            <a:srgbClr val="DFE7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grpSp>
        <p:nvGrpSpPr>
          <p:cNvPr id="14" name="Group 13"/>
          <p:cNvGrpSpPr/>
          <p:nvPr/>
        </p:nvGrpSpPr>
        <p:grpSpPr>
          <a:xfrm>
            <a:off x="10102503" y="4089005"/>
            <a:ext cx="1418707" cy="1764434"/>
            <a:chOff x="10102503" y="4089005"/>
            <a:chExt cx="1418707" cy="1764434"/>
          </a:xfrm>
        </p:grpSpPr>
        <p:sp>
          <p:nvSpPr>
            <p:cNvPr id="15" name="Circular Arrow 14"/>
            <p:cNvSpPr/>
            <p:nvPr/>
          </p:nvSpPr>
          <p:spPr>
            <a:xfrm>
              <a:off x="10345249" y="4089005"/>
              <a:ext cx="1175961" cy="1175995"/>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10477377" y="4198130"/>
              <a:ext cx="806779" cy="962921"/>
            </a:xfrm>
            <a:custGeom>
              <a:avLst/>
              <a:gdLst>
                <a:gd name="connsiteX0" fmla="*/ 0 w 806779"/>
                <a:gd name="connsiteY0" fmla="*/ 0 h 962921"/>
                <a:gd name="connsiteX1" fmla="*/ 806779 w 806779"/>
                <a:gd name="connsiteY1" fmla="*/ 0 h 962921"/>
                <a:gd name="connsiteX2" fmla="*/ 806779 w 806779"/>
                <a:gd name="connsiteY2" fmla="*/ 962921 h 962921"/>
                <a:gd name="connsiteX3" fmla="*/ 0 w 806779"/>
                <a:gd name="connsiteY3" fmla="*/ 962921 h 962921"/>
                <a:gd name="connsiteX4" fmla="*/ 0 w 806779"/>
                <a:gd name="connsiteY4" fmla="*/ 0 h 96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79" h="962921">
                  <a:moveTo>
                    <a:pt x="0" y="0"/>
                  </a:moveTo>
                  <a:lnTo>
                    <a:pt x="806779" y="0"/>
                  </a:lnTo>
                  <a:lnTo>
                    <a:pt x="806779" y="962921"/>
                  </a:lnTo>
                  <a:lnTo>
                    <a:pt x="0" y="962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Storybooks &amp; Novels</a:t>
              </a:r>
              <a:endParaRPr lang="en-US" sz="1100" b="1" kern="1200" dirty="0"/>
            </a:p>
          </p:txBody>
        </p:sp>
        <p:sp>
          <p:nvSpPr>
            <p:cNvPr id="17" name="Block Arc 16"/>
            <p:cNvSpPr/>
            <p:nvPr/>
          </p:nvSpPr>
          <p:spPr>
            <a:xfrm>
              <a:off x="10102503" y="4842771"/>
              <a:ext cx="1010240" cy="1010668"/>
            </a:xfrm>
            <a:prstGeom prst="blockArc">
              <a:avLst>
                <a:gd name="adj1" fmla="val 0"/>
                <a:gd name="adj2" fmla="val 189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10276924" y="5191776"/>
              <a:ext cx="656094" cy="328008"/>
            </a:xfrm>
            <a:custGeom>
              <a:avLst/>
              <a:gdLst>
                <a:gd name="connsiteX0" fmla="*/ 0 w 656094"/>
                <a:gd name="connsiteY0" fmla="*/ 0 h 328008"/>
                <a:gd name="connsiteX1" fmla="*/ 656094 w 656094"/>
                <a:gd name="connsiteY1" fmla="*/ 0 h 328008"/>
                <a:gd name="connsiteX2" fmla="*/ 656094 w 656094"/>
                <a:gd name="connsiteY2" fmla="*/ 328008 h 328008"/>
                <a:gd name="connsiteX3" fmla="*/ 0 w 656094"/>
                <a:gd name="connsiteY3" fmla="*/ 328008 h 328008"/>
                <a:gd name="connsiteX4" fmla="*/ 0 w 656094"/>
                <a:gd name="connsiteY4" fmla="*/ 0 h 32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94" h="328008">
                  <a:moveTo>
                    <a:pt x="0" y="0"/>
                  </a:moveTo>
                  <a:lnTo>
                    <a:pt x="656094" y="0"/>
                  </a:lnTo>
                  <a:lnTo>
                    <a:pt x="656094" y="328008"/>
                  </a:lnTo>
                  <a:lnTo>
                    <a:pt x="0" y="32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Cheryl </a:t>
              </a:r>
              <a:r>
                <a:rPr lang="en-US" sz="1400" b="1" kern="1200" dirty="0" err="1" smtClean="0"/>
                <a:t>Freier</a:t>
              </a:r>
              <a:r>
                <a:rPr lang="en-US" sz="1400" b="1" kern="1200" dirty="0" smtClean="0"/>
                <a:t> </a:t>
              </a:r>
              <a:r>
                <a:rPr lang="en-US" sz="1100" b="1" kern="1200" dirty="0" smtClean="0"/>
                <a:t>cfreier2003@yahoo.com</a:t>
              </a:r>
              <a:endParaRPr lang="en-US" sz="1100" b="1" kern="1200" dirty="0"/>
            </a:p>
          </p:txBody>
        </p:sp>
      </p:gr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freier2003@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Cheryl </a:t>
            </a:r>
            <a:r>
              <a:rPr lang="en-US" dirty="0" err="1" smtClean="0"/>
              <a:t>Freier</a:t>
            </a:r>
            <a:endParaRPr lang="en-US" dirty="0"/>
          </a:p>
        </p:txBody>
      </p:sp>
      <p:sp>
        <p:nvSpPr>
          <p:cNvPr id="3" name="Subtitle 2"/>
          <p:cNvSpPr>
            <a:spLocks noGrp="1"/>
          </p:cNvSpPr>
          <p:nvPr>
            <p:ph type="subTitle" idx="1"/>
          </p:nvPr>
        </p:nvSpPr>
        <p:spPr/>
        <p:txBody>
          <a:bodyPr>
            <a:normAutofit fontScale="25000" lnSpcReduction="20000"/>
          </a:bodyPr>
          <a:lstStyle/>
          <a:p>
            <a:r>
              <a:rPr lang="en-US" sz="6400" b="1" dirty="0" smtClean="0"/>
              <a:t>Storybook writer &amp; novelist</a:t>
            </a:r>
          </a:p>
          <a:p>
            <a:r>
              <a:rPr lang="en-US" sz="6400" b="1" dirty="0" smtClean="0"/>
              <a:t>Website:  www/thegraylinghiddentruthpoems.com</a:t>
            </a:r>
          </a:p>
          <a:p>
            <a:r>
              <a:rPr lang="en-US" sz="6400" b="1" dirty="0" smtClean="0"/>
              <a:t>Email:  </a:t>
            </a:r>
            <a:r>
              <a:rPr lang="en-US" sz="6400" b="1" dirty="0" smtClean="0">
                <a:hlinkClick r:id="rId2"/>
              </a:rPr>
              <a:t>cfreier2003@yahoo.com</a:t>
            </a:r>
            <a:endParaRPr lang="en-US" sz="6400" b="1" dirty="0" smtClean="0"/>
          </a:p>
          <a:p>
            <a:r>
              <a:rPr lang="en-US" sz="6400" b="1" dirty="0" smtClean="0"/>
              <a:t>Telephone number:  (413) 727 8237</a:t>
            </a:r>
          </a:p>
          <a:p>
            <a:r>
              <a:rPr lang="en-US" sz="6400" b="1" dirty="0" smtClean="0"/>
              <a:t>Re:  If you have an idea for a storybook:  we can work on it together.  Reasonable fees.</a:t>
            </a:r>
            <a:endParaRPr lang="en-US" sz="6400" b="1" dirty="0"/>
          </a:p>
          <a:p>
            <a:endParaRPr lang="en-US" dirty="0"/>
          </a:p>
        </p:txBody>
      </p:sp>
    </p:spTree>
    <p:extLst>
      <p:ext uri="{BB962C8B-B14F-4D97-AF65-F5344CB8AC3E}">
        <p14:creationId xmlns:p14="http://schemas.microsoft.com/office/powerpoint/2010/main" val="389408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Grayling Fish – swimming in shallow waters.</a:t>
            </a:r>
            <a:endParaRPr lang="en-US" dirty="0"/>
          </a:p>
        </p:txBody>
      </p:sp>
      <p:pic>
        <p:nvPicPr>
          <p:cNvPr id="14" name="Content Placeholder 13" descr="Fly &lt;strong&gt;Fishing&lt;/strong&gt; In Yellowstone National Park: Opene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2326822"/>
            <a:ext cx="6547757" cy="3836202"/>
          </a:xfrm>
        </p:spPr>
      </p:pic>
    </p:spTree>
    <p:extLst>
      <p:ext uri="{BB962C8B-B14F-4D97-AF65-F5344CB8AC3E}">
        <p14:creationId xmlns:p14="http://schemas.microsoft.com/office/powerpoint/2010/main" val="237144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Palatability of the Grayling Fish</a:t>
            </a:r>
            <a:endParaRPr lang="en-US" dirty="0"/>
          </a:p>
        </p:txBody>
      </p:sp>
      <p:sp>
        <p:nvSpPr>
          <p:cNvPr id="3" name="Content Placeholder 2"/>
          <p:cNvSpPr>
            <a:spLocks noGrp="1"/>
          </p:cNvSpPr>
          <p:nvPr>
            <p:ph idx="1"/>
          </p:nvPr>
        </p:nvSpPr>
        <p:spPr/>
        <p:txBody>
          <a:bodyPr/>
          <a:lstStyle/>
          <a:p>
            <a:pPr lvl="1"/>
            <a:r>
              <a:rPr lang="en-US" b="1" dirty="0" smtClean="0"/>
              <a:t>The grayling fish was comparable to any special cuisine.  It cooked easily.  It could be eaten raw.  It was a real delicacy.  </a:t>
            </a:r>
          </a:p>
          <a:p>
            <a:pPr lvl="1"/>
            <a:r>
              <a:rPr lang="en-US" b="1" dirty="0" smtClean="0"/>
              <a:t>In major cities and countries in Europe, the fish, the Grayling, is considered a delicacy.</a:t>
            </a:r>
            <a:endParaRPr lang="en-US" b="1" dirty="0"/>
          </a:p>
        </p:txBody>
      </p:sp>
    </p:spTree>
    <p:extLst>
      <p:ext uri="{BB962C8B-B14F-4D97-AF65-F5344CB8AC3E}">
        <p14:creationId xmlns:p14="http://schemas.microsoft.com/office/powerpoint/2010/main" val="1810878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773" y="859668"/>
            <a:ext cx="9601196" cy="1303867"/>
          </a:xfrm>
        </p:spPr>
        <p:txBody>
          <a:bodyPr>
            <a:normAutofit fontScale="90000"/>
          </a:bodyPr>
          <a:lstStyle/>
          <a:p>
            <a:r>
              <a:rPr lang="en-US" dirty="0" smtClean="0"/>
              <a:t>Slovakia is known for its deep wooded areas and mountains.  The terrain helped to hide people in WWII.</a:t>
            </a:r>
            <a:endParaRPr lang="en-US" dirty="0"/>
          </a:p>
        </p:txBody>
      </p:sp>
      <p:pic>
        <p:nvPicPr>
          <p:cNvPr id="3074" name="Picture 2" descr="C:\Users\10\AppData\Local\Microsoft\Windows\INetCache\IE\27I36YCD\Beech_forest_vtacni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8700" y="2519363"/>
            <a:ext cx="5378051" cy="357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1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Featuring Cheryl </a:t>
            </a:r>
            <a:r>
              <a:rPr lang="en-US" dirty="0" err="1" smtClean="0"/>
              <a:t>Freier</a:t>
            </a:r>
            <a:r>
              <a:rPr lang="en-US" dirty="0" smtClean="0"/>
              <a:t> as a writer of historical novels on the Holocaust.  </a:t>
            </a:r>
            <a:endParaRPr lang="en-US" dirty="0"/>
          </a:p>
        </p:txBody>
      </p:sp>
      <p:sp>
        <p:nvSpPr>
          <p:cNvPr id="3" name="Content Placeholder 2"/>
          <p:cNvSpPr>
            <a:spLocks noGrp="1"/>
          </p:cNvSpPr>
          <p:nvPr>
            <p:ph idx="1"/>
          </p:nvPr>
        </p:nvSpPr>
        <p:spPr/>
        <p:txBody>
          <a:bodyPr/>
          <a:lstStyle/>
          <a:p>
            <a:r>
              <a:rPr lang="en-US" dirty="0" smtClean="0"/>
              <a:t>An excerpt of what Cheryl wrote about her book:  “As a writer, I chose to have the usage of the fantastic character, the angels to enhance the story and its basic theme.  It is Cheryl’s belief that angels during WWII helped to guide people and to save them from the barbaric Nazis.  </a:t>
            </a:r>
            <a:endParaRPr lang="en-US" dirty="0"/>
          </a:p>
        </p:txBody>
      </p:sp>
      <p:pic>
        <p:nvPicPr>
          <p:cNvPr id="2051" name="Picture 3" descr="C:\Users\Forbes\AppData\Local\Microsoft\Windows\INetCache\IE\20VJX65A\p12100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163" y="4119767"/>
            <a:ext cx="2465615" cy="185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82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Featuring the second novel that was written and published:  </a:t>
            </a:r>
            <a:r>
              <a:rPr lang="en-US" u="sng" dirty="0" smtClean="0"/>
              <a:t>The Wild Grasses:  Hidden Truth Poems</a:t>
            </a:r>
            <a:endParaRPr lang="en-US" u="sng" dirty="0"/>
          </a:p>
        </p:txBody>
      </p:sp>
      <p:sp>
        <p:nvSpPr>
          <p:cNvPr id="5" name="Content Placeholder 4"/>
          <p:cNvSpPr>
            <a:spLocks noGrp="1"/>
          </p:cNvSpPr>
          <p:nvPr>
            <p:ph idx="1"/>
          </p:nvPr>
        </p:nvSpPr>
        <p:spPr>
          <a:xfrm>
            <a:off x="1368554" y="2593508"/>
            <a:ext cx="6071338" cy="3318936"/>
          </a:xfrm>
        </p:spPr>
        <p:txBody>
          <a:bodyPr/>
          <a:lstStyle/>
          <a:p>
            <a:r>
              <a:rPr lang="en-US" b="1" dirty="0" smtClean="0"/>
              <a:t>“…….Joseph said to Martin:, “Rest for a bit……And then we can trek home with the goat, and go quickly in the snow.  We will have to take the chance in the open during the day while the snow is not that deep…..If the cold takes hold during the night, and </a:t>
            </a:r>
            <a:r>
              <a:rPr lang="en-US" b="1" dirty="0" err="1" smtClean="0"/>
              <a:t>thd</a:t>
            </a:r>
            <a:r>
              <a:rPr lang="en-US" b="1" dirty="0" smtClean="0"/>
              <a:t> snow ices up, we have a bigger problem to deal with.”  (page 27)</a:t>
            </a:r>
            <a:endParaRPr lang="en-US" b="1" dirty="0"/>
          </a:p>
        </p:txBody>
      </p:sp>
      <p:pic>
        <p:nvPicPr>
          <p:cNvPr id="1029" name="Picture 5" descr="C:\Users\Forbes\AppData\Local\Microsoft\Windows\INetCache\IE\CKMPBGLI\forest_pond_by_forestgirlsto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086" y="3067397"/>
            <a:ext cx="2619007" cy="196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6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Cheryl </a:t>
            </a:r>
            <a:r>
              <a:rPr lang="en-US" dirty="0" err="1" smtClean="0"/>
              <a:t>Freier</a:t>
            </a:r>
            <a:r>
              <a:rPr lang="en-US" dirty="0" smtClean="0"/>
              <a:t> wishes to tell more about the story:   </a:t>
            </a:r>
            <a:r>
              <a:rPr lang="en-US" u="sng" dirty="0" smtClean="0"/>
              <a:t>The Wild Grasses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t>
            </a:r>
            <a:r>
              <a:rPr lang="en-US" b="1" dirty="0" smtClean="0"/>
              <a:t>Then he determined that it was one person and that it was a man coming.  He was coming on a motorcycle and he was coming quickly.  </a:t>
            </a:r>
            <a:r>
              <a:rPr lang="en-US" b="1" dirty="0" err="1" smtClean="0"/>
              <a:t>Theere</a:t>
            </a:r>
            <a:r>
              <a:rPr lang="en-US" b="1" dirty="0" smtClean="0"/>
              <a:t> was only one thing that Sam could think of, “Warn the others!”  Sam quickly went to each of them and spoke softly to each of them.  “Rider on a motorcycle coming in quickly----not good.”   (page 43)</a:t>
            </a:r>
            <a:endParaRPr lang="en-US" b="1" dirty="0"/>
          </a:p>
        </p:txBody>
      </p:sp>
    </p:spTree>
    <p:extLst>
      <p:ext uri="{BB962C8B-B14F-4D97-AF65-F5344CB8AC3E}">
        <p14:creationId xmlns:p14="http://schemas.microsoft.com/office/powerpoint/2010/main" val="4350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2" y="998460"/>
            <a:ext cx="9601196" cy="1303867"/>
          </a:xfrm>
        </p:spPr>
        <p:txBody>
          <a:bodyPr>
            <a:normAutofit fontScale="90000"/>
          </a:bodyPr>
          <a:lstStyle/>
          <a:p>
            <a:r>
              <a:rPr lang="en-US" dirty="0" smtClean="0"/>
              <a:t>The book talks of hard times;  the times of being caught in the throes of a war.</a:t>
            </a:r>
            <a:endParaRPr lang="en-US" dirty="0"/>
          </a:p>
        </p:txBody>
      </p:sp>
      <p:sp>
        <p:nvSpPr>
          <p:cNvPr id="3" name="Content Placeholder 2"/>
          <p:cNvSpPr>
            <a:spLocks noGrp="1"/>
          </p:cNvSpPr>
          <p:nvPr>
            <p:ph sz="half" idx="1"/>
          </p:nvPr>
        </p:nvSpPr>
        <p:spPr>
          <a:xfrm>
            <a:off x="923544" y="2448308"/>
            <a:ext cx="4718304" cy="3310128"/>
          </a:xfrm>
        </p:spPr>
        <p:txBody>
          <a:bodyPr>
            <a:normAutofit fontScale="92500"/>
          </a:bodyPr>
          <a:lstStyle/>
          <a:p>
            <a:pPr marL="0" indent="0">
              <a:buNone/>
            </a:pPr>
            <a:r>
              <a:rPr lang="en-US" dirty="0" smtClean="0"/>
              <a:t>Joseph </a:t>
            </a:r>
            <a:r>
              <a:rPr lang="en-US" dirty="0" err="1" smtClean="0"/>
              <a:t>Freier</a:t>
            </a:r>
            <a:r>
              <a:rPr lang="en-US" dirty="0" smtClean="0"/>
              <a:t> had saved his wife, </a:t>
            </a:r>
            <a:r>
              <a:rPr lang="en-US" dirty="0" smtClean="0"/>
              <a:t>Anna</a:t>
            </a:r>
            <a:r>
              <a:rPr lang="en-US" dirty="0" smtClean="0"/>
              <a:t>, and his four sons:   Sam, Bernard, Martin, and Henry, and his daughter, Edith; </a:t>
            </a:r>
            <a:r>
              <a:rPr lang="en-US" dirty="0" smtClean="0"/>
              <a:t>he </a:t>
            </a:r>
            <a:r>
              <a:rPr lang="en-US" dirty="0" smtClean="0"/>
              <a:t>had taken them to escape in the woods near </a:t>
            </a:r>
            <a:r>
              <a:rPr lang="en-US" dirty="0" err="1" smtClean="0"/>
              <a:t>Micholovce</a:t>
            </a:r>
            <a:r>
              <a:rPr lang="en-US" dirty="0" smtClean="0"/>
              <a:t>, Slovakia.  They found food in the streams of the waters;  </a:t>
            </a:r>
            <a:r>
              <a:rPr lang="en-US" dirty="0" smtClean="0"/>
              <a:t>They </a:t>
            </a:r>
            <a:r>
              <a:rPr lang="en-US" dirty="0" smtClean="0"/>
              <a:t>found in the bushes that lined so much of the forest floor, and roots to eat blow the earth;  they were surviving.</a:t>
            </a:r>
            <a:endParaRPr lang="en-US" dirty="0"/>
          </a:p>
        </p:txBody>
      </p:sp>
      <p:sp>
        <p:nvSpPr>
          <p:cNvPr id="4" name="Content Placeholder 3"/>
          <p:cNvSpPr>
            <a:spLocks noGrp="1"/>
          </p:cNvSpPr>
          <p:nvPr>
            <p:ph sz="half" idx="2"/>
          </p:nvPr>
        </p:nvSpPr>
        <p:spPr/>
        <p:txBody>
          <a:bodyPr>
            <a:normAutofit fontScale="92500"/>
          </a:bodyPr>
          <a:lstStyle/>
          <a:p>
            <a:endParaRPr lang="en-US" dirty="0"/>
          </a:p>
        </p:txBody>
      </p:sp>
      <p:pic>
        <p:nvPicPr>
          <p:cNvPr id="2050" name="Picture 2" descr="C:\Users\10\AppData\Local\Microsoft\Windows\INetCache\IE\PWHGBQYB\Black_locust_for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110" y="2441122"/>
            <a:ext cx="5673069" cy="351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97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the book, The Wild Grasses</a:t>
            </a:r>
            <a:endParaRPr lang="en-US" dirty="0"/>
          </a:p>
        </p:txBody>
      </p:sp>
      <p:sp>
        <p:nvSpPr>
          <p:cNvPr id="5" name="Content Placeholder 4"/>
          <p:cNvSpPr>
            <a:spLocks noGrp="1"/>
          </p:cNvSpPr>
          <p:nvPr>
            <p:ph sz="half" idx="1"/>
          </p:nvPr>
        </p:nvSpPr>
        <p:spPr>
          <a:xfrm>
            <a:off x="1298448" y="2560320"/>
            <a:ext cx="7230410" cy="3310128"/>
          </a:xfrm>
        </p:spPr>
        <p:txBody>
          <a:bodyPr>
            <a:normAutofit/>
          </a:bodyPr>
          <a:lstStyle/>
          <a:p>
            <a:r>
              <a:rPr lang="en-US" b="1" dirty="0" smtClean="0"/>
              <a:t>Page 11-----Joseph said to Martin, “We must never forget that the Germans could be scouting the woods.  They wear white uniforms for camouflage sometimes.”   Martin shook his head a few times and replied, “We are certainly not an any ordinary journey.”  Joseph interrupted, “Nothing is ordinary until the Germans are completely subdued, and even then it would not be ordinary.” </a:t>
            </a:r>
            <a:endParaRPr lang="en-US" b="1" dirty="0"/>
          </a:p>
        </p:txBody>
      </p:sp>
    </p:spTree>
    <p:extLst>
      <p:ext uri="{BB962C8B-B14F-4D97-AF65-F5344CB8AC3E}">
        <p14:creationId xmlns:p14="http://schemas.microsoft.com/office/powerpoint/2010/main" val="303097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The Story:  The </a:t>
            </a:r>
            <a:r>
              <a:rPr lang="en-US" dirty="0" err="1" smtClean="0"/>
              <a:t>Freier</a:t>
            </a:r>
            <a:r>
              <a:rPr lang="en-US" dirty="0" smtClean="0"/>
              <a:t> Family Once Again Eluded The </a:t>
            </a:r>
            <a:r>
              <a:rPr lang="en-US" smtClean="0"/>
              <a:t>Nazi Captors</a:t>
            </a:r>
            <a:endParaRPr lang="en-US"/>
          </a:p>
        </p:txBody>
      </p:sp>
      <p:sp>
        <p:nvSpPr>
          <p:cNvPr id="3" name="Content Placeholder 2"/>
          <p:cNvSpPr>
            <a:spLocks noGrp="1"/>
          </p:cNvSpPr>
          <p:nvPr>
            <p:ph idx="1"/>
          </p:nvPr>
        </p:nvSpPr>
        <p:spPr>
          <a:xfrm>
            <a:off x="1295401" y="2597752"/>
            <a:ext cx="9601196" cy="3318936"/>
          </a:xfrm>
        </p:spPr>
        <p:txBody>
          <a:bodyPr/>
          <a:lstStyle/>
          <a:p>
            <a:r>
              <a:rPr lang="en-US" dirty="0" smtClean="0"/>
              <a:t>Read again one of Cheryl </a:t>
            </a:r>
            <a:r>
              <a:rPr lang="en-US" dirty="0" err="1" smtClean="0"/>
              <a:t>Freier’s</a:t>
            </a:r>
            <a:r>
              <a:rPr lang="en-US" dirty="0" smtClean="0"/>
              <a:t> books.  The Wild Grasses is uniquely crafted into an enriching and unforgettable reading experience.  Experience the contrasts of good and bad, visit vicariously the magnificent wilderness and mountain tops and passes.  Read about the wilderness of the Slovakian scenery, learn about the devastating destruction of the nearby towns by the ‘monster war machines”……”Feel the emergence of the spirit of good over evil as the family learns of the end of the war.”  </a:t>
            </a:r>
            <a:endParaRPr lang="en-US" dirty="0"/>
          </a:p>
        </p:txBody>
      </p:sp>
    </p:spTree>
    <p:extLst>
      <p:ext uri="{BB962C8B-B14F-4D97-AF65-F5344CB8AC3E}">
        <p14:creationId xmlns:p14="http://schemas.microsoft.com/office/powerpoint/2010/main" val="224321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the grayling fish was easy</a:t>
            </a:r>
            <a:endParaRPr lang="en-US" dirty="0"/>
          </a:p>
        </p:txBody>
      </p:sp>
      <p:sp>
        <p:nvSpPr>
          <p:cNvPr id="3" name="Content Placeholder 2"/>
          <p:cNvSpPr>
            <a:spLocks noGrp="1"/>
          </p:cNvSpPr>
          <p:nvPr>
            <p:ph idx="1"/>
          </p:nvPr>
        </p:nvSpPr>
        <p:spPr/>
        <p:txBody>
          <a:bodyPr/>
          <a:lstStyle/>
          <a:p>
            <a:r>
              <a:rPr lang="en-US" b="1" dirty="0" smtClean="0"/>
              <a:t>Pictures of the grayling fish</a:t>
            </a:r>
          </a:p>
          <a:p>
            <a:r>
              <a:rPr lang="en-US" b="1" dirty="0" smtClean="0"/>
              <a:t>The grayling fish swims close to the surface of the water</a:t>
            </a:r>
          </a:p>
          <a:p>
            <a:r>
              <a:rPr lang="en-US" b="1" dirty="0" smtClean="0"/>
              <a:t>One can scoop out the fish</a:t>
            </a:r>
          </a:p>
          <a:p>
            <a:r>
              <a:rPr lang="en-US" b="1" dirty="0" smtClean="0"/>
              <a:t>But it wiggles and fights one until one releases it</a:t>
            </a:r>
          </a:p>
          <a:p>
            <a:endParaRPr lang="en-US" b="1" dirty="0"/>
          </a:p>
        </p:txBody>
      </p:sp>
      <p:pic>
        <p:nvPicPr>
          <p:cNvPr id="1026" name="Picture 2" descr="C:\Users\10\AppData\Local\Microsoft\Windows\INetCache\IE\27I36YCD\260px-Lake_char_(Salvelinus_umbl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945" y="4679959"/>
            <a:ext cx="2476846" cy="7716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10\AppData\Local\Microsoft\Windows\INetCache\IE\G66DM632\250px-Marble_trout_from_zadlaščic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542" y="4585602"/>
            <a:ext cx="3389249" cy="116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0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2" y="982132"/>
            <a:ext cx="9601196" cy="1303867"/>
          </a:xfrm>
        </p:spPr>
        <p:txBody>
          <a:bodyPr>
            <a:normAutofit fontScale="90000"/>
          </a:bodyPr>
          <a:lstStyle/>
          <a:p>
            <a:r>
              <a:rPr lang="en-US" dirty="0" smtClean="0"/>
              <a:t>Picture of a Grayling Fish.  It spawns in the stream waters of Slovakia.  It is a well-known fish throughout Europe and is highly prized for its succulent taste and known as beautiful fish. </a:t>
            </a:r>
            <a:endParaRPr lang="en-US" dirty="0"/>
          </a:p>
        </p:txBody>
      </p:sp>
      <p:pic>
        <p:nvPicPr>
          <p:cNvPr id="4" name="Content Placeholder 3" descr="&lt;strong&gt;Grayling&lt;/strong&gt; (species)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3513" y="2731182"/>
            <a:ext cx="5835132" cy="3164437"/>
          </a:xfrm>
        </p:spPr>
      </p:pic>
    </p:spTree>
    <p:extLst>
      <p:ext uri="{BB962C8B-B14F-4D97-AF65-F5344CB8AC3E}">
        <p14:creationId xmlns:p14="http://schemas.microsoft.com/office/powerpoint/2010/main" val="945910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279</TotalTime>
  <Words>727</Words>
  <Application>Microsoft Office PowerPoint</Application>
  <PresentationFormat>Custom</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Cheryl Freier</vt:lpstr>
      <vt:lpstr>Featuring Cheryl Freier as a writer of historical novels on the Holocaust.  </vt:lpstr>
      <vt:lpstr>Featuring the second novel that was written and published:  The Wild Grasses:  Hidden Truth Poems</vt:lpstr>
      <vt:lpstr>Cheryl Freier wishes to tell more about the story:   The Wild Grasses </vt:lpstr>
      <vt:lpstr>The book talks of hard times;  the times of being caught in the throes of a war.</vt:lpstr>
      <vt:lpstr>From the book, The Wild Grasses</vt:lpstr>
      <vt:lpstr>About The Story:  The Freier Family Once Again Eluded The Nazi Captors</vt:lpstr>
      <vt:lpstr>Capturing the grayling fish was easy</vt:lpstr>
      <vt:lpstr>Picture of a Grayling Fish.  It spawns in the stream waters of Slovakia.  It is a well-known fish throughout Europe and is highly prized for its succulent taste and known as beautiful fish. </vt:lpstr>
      <vt:lpstr>A Grayling Fish – swimming in shallow waters.</vt:lpstr>
      <vt:lpstr>Palatability of the Grayling Fish</vt:lpstr>
      <vt:lpstr>Slovakia is known for its deep wooded areas and mountains.  The terrain helped to hide people in WWII.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Cheryl Freier</dc:title>
  <dc:creator>Patron</dc:creator>
  <cp:lastModifiedBy>Admin</cp:lastModifiedBy>
  <cp:revision>34</cp:revision>
  <dcterms:created xsi:type="dcterms:W3CDTF">2019-06-02T18:42:46Z</dcterms:created>
  <dcterms:modified xsi:type="dcterms:W3CDTF">2019-06-11T19:34:14Z</dcterms:modified>
</cp:coreProperties>
</file>